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ccourt, Austin C" initials="MAC" lastIdx="1" clrIdx="0">
    <p:extLst>
      <p:ext uri="{19B8F6BF-5375-455C-9EA6-DF929625EA0E}">
        <p15:presenceInfo xmlns:p15="http://schemas.microsoft.com/office/powerpoint/2012/main" userId="S::amccourt@nps.gov::ae539bf9-dccd-46b6-be7a-d0b549ca9ac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0858" autoAdjust="0"/>
  </p:normalViewPr>
  <p:slideViewPr>
    <p:cSldViewPr snapToGrid="0">
      <p:cViewPr varScale="1">
        <p:scale>
          <a:sx n="81" d="100"/>
          <a:sy n="81" d="100"/>
        </p:scale>
        <p:origin x="171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97D3B7-4CC8-4AF2-B694-965D34FF53E8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57735F-EED0-43F8-A99B-F3ACA4D25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602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57735F-EED0-43F8-A99B-F3ACA4D252F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8715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57735F-EED0-43F8-A99B-F3ACA4D252F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796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57735F-EED0-43F8-A99B-F3ACA4D252F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967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57735F-EED0-43F8-A99B-F3ACA4D252F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772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57735F-EED0-43F8-A99B-F3ACA4D252F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943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57735F-EED0-43F8-A99B-F3ACA4D252F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2394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57735F-EED0-43F8-A99B-F3ACA4D252F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1681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57735F-EED0-43F8-A99B-F3ACA4D252F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289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57735F-EED0-43F8-A99B-F3ACA4D252F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1478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57735F-EED0-43F8-A99B-F3ACA4D252F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913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68E05-F734-44DD-964B-5D2FA76D8C7D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C1284-9F92-4ED0-AF75-A248810B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862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68E05-F734-44DD-964B-5D2FA76D8C7D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C1284-9F92-4ED0-AF75-A248810B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104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68E05-F734-44DD-964B-5D2FA76D8C7D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C1284-9F92-4ED0-AF75-A248810B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129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68E05-F734-44DD-964B-5D2FA76D8C7D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C1284-9F92-4ED0-AF75-A248810B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396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68E05-F734-44DD-964B-5D2FA76D8C7D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C1284-9F92-4ED0-AF75-A248810B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759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68E05-F734-44DD-964B-5D2FA76D8C7D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C1284-9F92-4ED0-AF75-A248810B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968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68E05-F734-44DD-964B-5D2FA76D8C7D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C1284-9F92-4ED0-AF75-A248810B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492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68E05-F734-44DD-964B-5D2FA76D8C7D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C1284-9F92-4ED0-AF75-A248810B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513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68E05-F734-44DD-964B-5D2FA76D8C7D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C1284-9F92-4ED0-AF75-A248810B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224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68E05-F734-44DD-964B-5D2FA76D8C7D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C1284-9F92-4ED0-AF75-A248810B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075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68E05-F734-44DD-964B-5D2FA76D8C7D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C1284-9F92-4ED0-AF75-A248810B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410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68E05-F734-44DD-964B-5D2FA76D8C7D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AC1284-9F92-4ED0-AF75-A248810B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1244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s://www.goodfreephotos.com/united-states/alaska/other-alaska/new-archangel-in-1805-now-sitka-alaska.jpg.php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pn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JPG"/><Relationship Id="rId4" Type="http://schemas.openxmlformats.org/officeDocument/2006/relationships/image" Target="../media/image26.png"/><Relationship Id="rId9" Type="http://schemas.openxmlformats.org/officeDocument/2006/relationships/image" Target="../media/image3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13" Type="http://schemas.openxmlformats.org/officeDocument/2006/relationships/image" Target="../media/image42.jpg"/><Relationship Id="rId3" Type="http://schemas.openxmlformats.org/officeDocument/2006/relationships/image" Target="../media/image3.jpg"/><Relationship Id="rId7" Type="http://schemas.openxmlformats.org/officeDocument/2006/relationships/image" Target="../media/image36.jpg"/><Relationship Id="rId12" Type="http://schemas.openxmlformats.org/officeDocument/2006/relationships/image" Target="../media/image4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11" Type="http://schemas.openxmlformats.org/officeDocument/2006/relationships/image" Target="../media/image40.jpg"/><Relationship Id="rId5" Type="http://schemas.openxmlformats.org/officeDocument/2006/relationships/image" Target="../media/image34.svg"/><Relationship Id="rId10" Type="http://schemas.openxmlformats.org/officeDocument/2006/relationships/image" Target="../media/image39.jpg"/><Relationship Id="rId4" Type="http://schemas.openxmlformats.org/officeDocument/2006/relationships/image" Target="../media/image33.png"/><Relationship Id="rId9" Type="http://schemas.openxmlformats.org/officeDocument/2006/relationships/image" Target="../media/image38.jpg"/><Relationship Id="rId14" Type="http://schemas.openxmlformats.org/officeDocument/2006/relationships/image" Target="../media/image4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F69F7-9096-4AE3-9F35-CDCECE1455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7533" y="1051296"/>
            <a:ext cx="9144000" cy="1473555"/>
          </a:xfrm>
        </p:spPr>
        <p:txBody>
          <a:bodyPr>
            <a:noAutofit/>
          </a:bodyPr>
          <a:lstStyle/>
          <a:p>
            <a:br>
              <a:rPr lang="en-US" sz="4800" b="1" dirty="0">
                <a:solidFill>
                  <a:schemeClr val="bg1"/>
                </a:solidFill>
                <a:latin typeface="NPSRawlinsonOT" panose="02000505070000020003" pitchFamily="50" charset="0"/>
              </a:rPr>
            </a:br>
            <a:br>
              <a:rPr lang="en-US" sz="4800" b="1" dirty="0">
                <a:solidFill>
                  <a:schemeClr val="bg1"/>
                </a:solidFill>
                <a:latin typeface="NPSRawlinsonOT" panose="02000505070000020003" pitchFamily="50" charset="0"/>
              </a:rPr>
            </a:br>
            <a:br>
              <a:rPr lang="en-US" sz="4800" b="1" dirty="0">
                <a:solidFill>
                  <a:schemeClr val="bg1"/>
                </a:solidFill>
                <a:latin typeface="NPSRawlinsonOT" panose="02000505070000020003" pitchFamily="50" charset="0"/>
              </a:rPr>
            </a:br>
            <a:br>
              <a:rPr lang="en-US" sz="4800" b="1" dirty="0">
                <a:solidFill>
                  <a:schemeClr val="bg1"/>
                </a:solidFill>
                <a:latin typeface="NPSRawlinsonOT" panose="02000505070000020003" pitchFamily="50" charset="0"/>
              </a:rPr>
            </a:br>
            <a:br>
              <a:rPr lang="en-US" sz="4800" b="1" dirty="0">
                <a:solidFill>
                  <a:schemeClr val="bg1"/>
                </a:solidFill>
                <a:latin typeface="NPSRawlinsonOT" panose="02000505070000020003" pitchFamily="50" charset="0"/>
              </a:rPr>
            </a:br>
            <a:br>
              <a:rPr lang="en-US" sz="4800" b="1" dirty="0">
                <a:solidFill>
                  <a:schemeClr val="bg1"/>
                </a:solidFill>
                <a:latin typeface="NPSRawlinsonOT" panose="02000505070000020003" pitchFamily="50" charset="0"/>
              </a:rPr>
            </a:br>
            <a:r>
              <a:rPr lang="en-US" sz="4800" b="1" dirty="0">
                <a:solidFill>
                  <a:schemeClr val="bg1"/>
                </a:solidFill>
                <a:latin typeface="NPSRawlinsonOT" panose="02000505070000020003" pitchFamily="50" charset="0"/>
              </a:rPr>
              <a:t>Soft Gold</a:t>
            </a:r>
            <a:br>
              <a:rPr lang="en-US" sz="4800" b="1" dirty="0">
                <a:solidFill>
                  <a:schemeClr val="bg1"/>
                </a:solidFill>
                <a:latin typeface="NPSRawlinsonOT" panose="02000505070000020003" pitchFamily="50" charset="0"/>
              </a:rPr>
            </a:br>
            <a:r>
              <a:rPr lang="en-US" sz="4800" i="1" dirty="0">
                <a:solidFill>
                  <a:schemeClr val="bg1"/>
                </a:solidFill>
                <a:latin typeface="NPSRawlinsonOT" panose="02000505070000020003" pitchFamily="50" charset="0"/>
              </a:rPr>
              <a:t>The history of Russians in Alaska</a:t>
            </a: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113E2E8A-2F7A-43C6-A65C-C5135076C6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533" y="320634"/>
            <a:ext cx="1777340" cy="210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617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8DC4D-352E-4AFF-A1D8-AD2131282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NPSRawlinsonOT" panose="02000505070000020003" pitchFamily="50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396246-2E03-4BF7-8553-25A5B9DCBC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13" y="159159"/>
            <a:ext cx="9663468" cy="633371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711E76-C63A-4B40-9224-1726C11F3D9A}"/>
              </a:ext>
            </a:extLst>
          </p:cNvPr>
          <p:cNvSpPr txBox="1"/>
          <p:nvPr/>
        </p:nvSpPr>
        <p:spPr>
          <a:xfrm>
            <a:off x="2363189" y="96685"/>
            <a:ext cx="7327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NPSRawlinsonOT" panose="02000505070000020003" pitchFamily="50" charset="0"/>
              </a:rPr>
              <a:t> </a:t>
            </a:r>
            <a:r>
              <a:rPr lang="ru-RU" sz="4000" dirty="0">
                <a:solidFill>
                  <a:schemeClr val="bg1"/>
                </a:solidFill>
              </a:rPr>
              <a:t>Ново Архангельск </a:t>
            </a:r>
            <a:endParaRPr lang="en-US" sz="4000" dirty="0">
              <a:solidFill>
                <a:schemeClr val="bg1"/>
              </a:solidFill>
              <a:latin typeface="NPSRawlinsonOT" panose="02000505070000020003" pitchFamily="50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C496CC-A0F7-4E60-89DD-06FD04F97CA6}"/>
              </a:ext>
            </a:extLst>
          </p:cNvPr>
          <p:cNvSpPr txBox="1"/>
          <p:nvPr/>
        </p:nvSpPr>
        <p:spPr>
          <a:xfrm>
            <a:off x="1145513" y="584537"/>
            <a:ext cx="7069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NPSRawlinsonOT" panose="02000505070000020003" pitchFamily="50" charset="0"/>
              </a:rPr>
              <a:t>“Novo”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197B4A-DA10-48E3-8ED5-A4A7DFA30C6B}"/>
              </a:ext>
            </a:extLst>
          </p:cNvPr>
          <p:cNvSpPr txBox="1"/>
          <p:nvPr/>
        </p:nvSpPr>
        <p:spPr>
          <a:xfrm>
            <a:off x="2901535" y="584537"/>
            <a:ext cx="7718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NPSRawlinsonOT" panose="02000505070000020003" pitchFamily="50" charset="0"/>
              </a:rPr>
              <a:t>“Arhangelsk”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030C80-5A72-4C81-9FBA-50A6193EF26E}"/>
              </a:ext>
            </a:extLst>
          </p:cNvPr>
          <p:cNvSpPr txBox="1"/>
          <p:nvPr/>
        </p:nvSpPr>
        <p:spPr>
          <a:xfrm>
            <a:off x="2635102" y="584537"/>
            <a:ext cx="6782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NPSRawlinsonOT" panose="02000505070000020003" pitchFamily="50" charset="0"/>
              </a:rPr>
              <a:t>“Novo Arhangelsk”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986AF6-904F-4650-A774-04CFF4548285}"/>
              </a:ext>
            </a:extLst>
          </p:cNvPr>
          <p:cNvSpPr txBox="1"/>
          <p:nvPr/>
        </p:nvSpPr>
        <p:spPr>
          <a:xfrm>
            <a:off x="3253607" y="584537"/>
            <a:ext cx="5545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NPSRawlinsonOT" panose="02000505070000020003" pitchFamily="50" charset="0"/>
              </a:rPr>
              <a:t>New Archangel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230880E-FD46-43D0-866B-0380AB989C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2" y="159159"/>
            <a:ext cx="8505201" cy="6568718"/>
          </a:xfrm>
          <a:prstGeom prst="rect">
            <a:avLst/>
          </a:prstGeom>
        </p:spPr>
      </p:pic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9D8BF63D-BEF0-42D3-8C16-FEAB06C8A322}"/>
              </a:ext>
            </a:extLst>
          </p:cNvPr>
          <p:cNvSpPr/>
          <p:nvPr/>
        </p:nvSpPr>
        <p:spPr>
          <a:xfrm>
            <a:off x="7294676" y="2364713"/>
            <a:ext cx="308758" cy="30875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NPSRawlinsonOT" panose="02000505070000020003" pitchFamily="50" charset="0"/>
            </a:endParaRPr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CBEC53E7-D3CD-45F9-B1D3-44957761BCA2}"/>
              </a:ext>
            </a:extLst>
          </p:cNvPr>
          <p:cNvSpPr/>
          <p:nvPr/>
        </p:nvSpPr>
        <p:spPr>
          <a:xfrm>
            <a:off x="7529966" y="2055955"/>
            <a:ext cx="308758" cy="30875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NPSRawlinsonOT" panose="02000505070000020003" pitchFamily="50" charset="0"/>
            </a:endParaRPr>
          </a:p>
        </p:txBody>
      </p:sp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977AA649-028B-41C4-AB48-BE45290ED6F1}"/>
              </a:ext>
            </a:extLst>
          </p:cNvPr>
          <p:cNvSpPr/>
          <p:nvPr/>
        </p:nvSpPr>
        <p:spPr>
          <a:xfrm>
            <a:off x="6959835" y="2860708"/>
            <a:ext cx="308758" cy="30875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NPSRawlinsonOT" panose="02000505070000020003" pitchFamily="50" charset="0"/>
            </a:endParaRPr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4F7B9AFC-322A-4414-B08B-5765F45B69DD}"/>
              </a:ext>
            </a:extLst>
          </p:cNvPr>
          <p:cNvSpPr/>
          <p:nvPr/>
        </p:nvSpPr>
        <p:spPr>
          <a:xfrm>
            <a:off x="683099" y="2755484"/>
            <a:ext cx="308758" cy="30875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NPSRawlinsonOT" panose="02000505070000020003" pitchFamily="50" charset="0"/>
            </a:endParaRPr>
          </a:p>
        </p:txBody>
      </p:sp>
      <p:sp>
        <p:nvSpPr>
          <p:cNvPr id="18" name="Star: 5 Points 17">
            <a:extLst>
              <a:ext uri="{FF2B5EF4-FFF2-40B4-BE49-F238E27FC236}">
                <a16:creationId xmlns:a16="http://schemas.microsoft.com/office/drawing/2014/main" id="{2E467DE0-8726-4CDA-BB73-EDCE15C3CF3C}"/>
              </a:ext>
            </a:extLst>
          </p:cNvPr>
          <p:cNvSpPr/>
          <p:nvPr/>
        </p:nvSpPr>
        <p:spPr>
          <a:xfrm>
            <a:off x="5394960" y="2468880"/>
            <a:ext cx="308758" cy="30875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NPSRawlinsonOT" panose="02000505070000020003" pitchFamily="50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304758-C286-41A2-A7CB-02981FBC2E32}"/>
              </a:ext>
            </a:extLst>
          </p:cNvPr>
          <p:cNvSpPr txBox="1"/>
          <p:nvPr/>
        </p:nvSpPr>
        <p:spPr>
          <a:xfrm>
            <a:off x="8638553" y="688769"/>
            <a:ext cx="3263523" cy="39703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NPSRawlinsonOT" panose="02000505070000020003" pitchFamily="50" charset="0"/>
              </a:rPr>
              <a:t>What is the Capital of the United States?</a:t>
            </a:r>
          </a:p>
          <a:p>
            <a:endParaRPr lang="en-US" sz="2800" dirty="0">
              <a:latin typeface="NPSRawlinsonOT" panose="02000505070000020003" pitchFamily="50" charset="0"/>
            </a:endParaRPr>
          </a:p>
          <a:p>
            <a:pPr marL="342900" indent="-342900">
              <a:buAutoNum type="arabicPeriod"/>
            </a:pPr>
            <a:r>
              <a:rPr lang="en-US" sz="2800" dirty="0">
                <a:latin typeface="NPSRawlinsonOT" panose="02000505070000020003" pitchFamily="50" charset="0"/>
              </a:rPr>
              <a:t>New York City</a:t>
            </a:r>
          </a:p>
          <a:p>
            <a:pPr marL="342900" indent="-342900">
              <a:buAutoNum type="arabicPeriod"/>
            </a:pPr>
            <a:r>
              <a:rPr lang="en-US" sz="2800" dirty="0">
                <a:latin typeface="NPSRawlinsonOT" panose="02000505070000020003" pitchFamily="50" charset="0"/>
              </a:rPr>
              <a:t>Boston</a:t>
            </a:r>
          </a:p>
          <a:p>
            <a:pPr marL="342900" indent="-342900">
              <a:buAutoNum type="arabicPeriod"/>
            </a:pPr>
            <a:r>
              <a:rPr lang="en-US" sz="2800" dirty="0">
                <a:latin typeface="NPSRawlinsonOT" panose="02000505070000020003" pitchFamily="50" charset="0"/>
              </a:rPr>
              <a:t>Washington DC</a:t>
            </a:r>
          </a:p>
          <a:p>
            <a:pPr marL="342900" indent="-342900">
              <a:buAutoNum type="arabicPeriod"/>
            </a:pPr>
            <a:r>
              <a:rPr lang="en-US" sz="2800" dirty="0">
                <a:latin typeface="NPSRawlinsonOT" panose="02000505070000020003" pitchFamily="50" charset="0"/>
              </a:rPr>
              <a:t>Chicago</a:t>
            </a:r>
          </a:p>
          <a:p>
            <a:pPr marL="342900" indent="-342900">
              <a:buAutoNum type="arabicPeriod"/>
            </a:pPr>
            <a:r>
              <a:rPr lang="en-US" sz="2800" dirty="0">
                <a:latin typeface="NPSRawlinsonOT" panose="02000505070000020003" pitchFamily="50" charset="0"/>
              </a:rPr>
              <a:t>San Francisco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FB65295-93AD-4723-8494-9F2CA1656F9E}"/>
              </a:ext>
            </a:extLst>
          </p:cNvPr>
          <p:cNvSpPr/>
          <p:nvPr/>
        </p:nvSpPr>
        <p:spPr>
          <a:xfrm>
            <a:off x="8654385" y="3168278"/>
            <a:ext cx="3024004" cy="61481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PSRawlinsonOT" panose="02000505070000020003" pitchFamily="50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18FF30-EEF6-45F8-8CCB-B2A0429AC4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445" y="93985"/>
            <a:ext cx="9953800" cy="665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768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0DAF7C-953B-46F8-98FF-C3F380643E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172" y="286904"/>
            <a:ext cx="7546566" cy="5954713"/>
          </a:xfr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994C1D5-DEB3-42D9-9127-34D9B1904414}"/>
              </a:ext>
            </a:extLst>
          </p:cNvPr>
          <p:cNvCxnSpPr>
            <a:cxnSpLocks/>
          </p:cNvCxnSpPr>
          <p:nvPr/>
        </p:nvCxnSpPr>
        <p:spPr>
          <a:xfrm>
            <a:off x="6280727" y="4913745"/>
            <a:ext cx="2017917" cy="318653"/>
          </a:xfrm>
          <a:prstGeom prst="straightConnector1">
            <a:avLst/>
          </a:prstGeom>
          <a:ln w="1174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Multiplication Sign 7">
            <a:extLst>
              <a:ext uri="{FF2B5EF4-FFF2-40B4-BE49-F238E27FC236}">
                <a16:creationId xmlns:a16="http://schemas.microsoft.com/office/drawing/2014/main" id="{4EB0AD5D-6F61-44A8-86C4-FAF18612BDEF}"/>
              </a:ext>
            </a:extLst>
          </p:cNvPr>
          <p:cNvSpPr/>
          <p:nvPr/>
        </p:nvSpPr>
        <p:spPr>
          <a:xfrm>
            <a:off x="8303491" y="5149272"/>
            <a:ext cx="221672" cy="193963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PSRawlinsonOT" panose="02000505070000020003" pitchFamily="50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DD209F-15A9-4D25-BB49-BAE12AFE0E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172" y="455387"/>
            <a:ext cx="7546566" cy="5493457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65EDBFDE-F584-4F74-A7B7-1F7C40B82856}"/>
              </a:ext>
            </a:extLst>
          </p:cNvPr>
          <p:cNvSpPr/>
          <p:nvPr/>
        </p:nvSpPr>
        <p:spPr>
          <a:xfrm rot="19357169">
            <a:off x="5731626" y="2999526"/>
            <a:ext cx="644609" cy="16956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PSRawlinsonOT" panose="02000505070000020003" pitchFamily="50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8AF40F8-95DF-4CAD-8F00-1B3D19194C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8010" y="286904"/>
            <a:ext cx="7849818" cy="602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6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9" grpId="0" animBg="1"/>
      <p:bldP spid="1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34E7ED-8A23-4701-B4C6-20ADE0C85A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600" y="276265"/>
            <a:ext cx="7842800" cy="6305469"/>
          </a:xfrm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17A9E8DA-18D5-49DC-A7A4-B2E30FBD92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53" y="276265"/>
            <a:ext cx="11081700" cy="59098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09132F-15B1-4307-9BCD-EA6698CACD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17" y="912562"/>
            <a:ext cx="10352572" cy="51055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AFA7BC-FB11-4AF9-B089-4676978D96C7}"/>
              </a:ext>
            </a:extLst>
          </p:cNvPr>
          <p:cNvSpPr txBox="1"/>
          <p:nvPr/>
        </p:nvSpPr>
        <p:spPr>
          <a:xfrm>
            <a:off x="2006930" y="276265"/>
            <a:ext cx="801047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NPSRawlinsonOT" panose="02000505070000020003" pitchFamily="50" charset="0"/>
              </a:rPr>
              <a:t>Tlingit</a:t>
            </a:r>
          </a:p>
        </p:txBody>
      </p:sp>
      <p:pic>
        <p:nvPicPr>
          <p:cNvPr id="7" name="Picture 6" descr="A picture containing text, outdoor, old&#10;&#10;Description automatically generated">
            <a:extLst>
              <a:ext uri="{FF2B5EF4-FFF2-40B4-BE49-F238E27FC236}">
                <a16:creationId xmlns:a16="http://schemas.microsoft.com/office/drawing/2014/main" id="{6446EC12-29D9-4495-B26D-5BBC078B25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578" y="888130"/>
            <a:ext cx="7087174" cy="48511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7B2C3C-72AD-455C-8B40-865E26712DCB}"/>
              </a:ext>
            </a:extLst>
          </p:cNvPr>
          <p:cNvSpPr txBox="1"/>
          <p:nvPr/>
        </p:nvSpPr>
        <p:spPr>
          <a:xfrm>
            <a:off x="650153" y="1757171"/>
            <a:ext cx="4658118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>
                <a:latin typeface="NPSRawlinsonOT" panose="02000505070000020003" pitchFamily="50" charset="0"/>
              </a:rPr>
              <a:t>Regalia</a:t>
            </a:r>
          </a:p>
          <a:p>
            <a:pPr algn="ctr"/>
            <a:r>
              <a:rPr lang="en-US" sz="3600" dirty="0">
                <a:latin typeface="NPSRawlinsonOT" panose="02000505070000020003" pitchFamily="50" charset="0"/>
              </a:rPr>
              <a:t>Special clothing and accessories worn during gatherings and ceremonies</a:t>
            </a:r>
          </a:p>
        </p:txBody>
      </p:sp>
    </p:spTree>
    <p:extLst>
      <p:ext uri="{BB962C8B-B14F-4D97-AF65-F5344CB8AC3E}">
        <p14:creationId xmlns:p14="http://schemas.microsoft.com/office/powerpoint/2010/main" val="393143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4323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61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33617-3BED-4276-9F28-667CBB53D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NPSRawlinsonOT" panose="02000505070000020003" pitchFamily="50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998DDE9-3EC2-46B8-82DE-D352824008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806" y="365125"/>
            <a:ext cx="6384388" cy="581868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30CC2C-C5AB-4932-B805-86C53D2820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137" y="367513"/>
            <a:ext cx="8238429" cy="5889189"/>
          </a:xfrm>
          <a:prstGeom prst="rect">
            <a:avLst/>
          </a:prstGeom>
        </p:spPr>
      </p:pic>
      <p:sp>
        <p:nvSpPr>
          <p:cNvPr id="8" name="Star: 5 Points 7">
            <a:extLst>
              <a:ext uri="{FF2B5EF4-FFF2-40B4-BE49-F238E27FC236}">
                <a16:creationId xmlns:a16="http://schemas.microsoft.com/office/drawing/2014/main" id="{BDE6BCDA-2819-434D-A298-A5A750430F86}"/>
              </a:ext>
            </a:extLst>
          </p:cNvPr>
          <p:cNvSpPr/>
          <p:nvPr/>
        </p:nvSpPr>
        <p:spPr>
          <a:xfrm>
            <a:off x="4740674" y="4634659"/>
            <a:ext cx="328474" cy="28408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PSRawlinsonOT" panose="02000505070000020003" pitchFamily="50" charset="0"/>
            </a:endParaRPr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970007CD-25AF-4CAE-B226-36EAC0B29E04}"/>
              </a:ext>
            </a:extLst>
          </p:cNvPr>
          <p:cNvSpPr/>
          <p:nvPr/>
        </p:nvSpPr>
        <p:spPr>
          <a:xfrm>
            <a:off x="5055832" y="2001915"/>
            <a:ext cx="328474" cy="28408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PSRawlinsonOT" panose="02000505070000020003" pitchFamily="50" charset="0"/>
            </a:endParaRPr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FEB23EB5-825E-4184-ADAA-A2DA8A5816FB}"/>
              </a:ext>
            </a:extLst>
          </p:cNvPr>
          <p:cNvSpPr/>
          <p:nvPr/>
        </p:nvSpPr>
        <p:spPr>
          <a:xfrm>
            <a:off x="5931763" y="3781631"/>
            <a:ext cx="328474" cy="28408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NPSRawlinsonOT" panose="02000505070000020003" pitchFamily="50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ACBA447-2949-4781-B09D-8A0F570F8863}"/>
              </a:ext>
            </a:extLst>
          </p:cNvPr>
          <p:cNvCxnSpPr>
            <a:cxnSpLocks/>
          </p:cNvCxnSpPr>
          <p:nvPr/>
        </p:nvCxnSpPr>
        <p:spPr>
          <a:xfrm flipV="1">
            <a:off x="6426751" y="3718686"/>
            <a:ext cx="2109407" cy="206773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C83A82C-B841-4FF7-A3F0-286AE15FAD77}"/>
              </a:ext>
            </a:extLst>
          </p:cNvPr>
          <p:cNvCxnSpPr>
            <a:cxnSpLocks/>
          </p:cNvCxnSpPr>
          <p:nvPr/>
        </p:nvCxnSpPr>
        <p:spPr>
          <a:xfrm flipV="1">
            <a:off x="5190342" y="4634659"/>
            <a:ext cx="2291113" cy="180928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3F6BD36-13AF-4BF6-8891-B8864AE51D0E}"/>
              </a:ext>
            </a:extLst>
          </p:cNvPr>
          <p:cNvCxnSpPr>
            <a:cxnSpLocks/>
          </p:cNvCxnSpPr>
          <p:nvPr/>
        </p:nvCxnSpPr>
        <p:spPr>
          <a:xfrm flipV="1">
            <a:off x="5477164" y="803564"/>
            <a:ext cx="1403927" cy="1136230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CA6E1FB-8F6F-45D3-B6FB-A1771DAEB848}"/>
              </a:ext>
            </a:extLst>
          </p:cNvPr>
          <p:cNvSpPr txBox="1"/>
          <p:nvPr/>
        </p:nvSpPr>
        <p:spPr>
          <a:xfrm>
            <a:off x="267033" y="1326705"/>
            <a:ext cx="6196613" cy="39703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NPSRawlinsonOT" panose="02000505070000020003" pitchFamily="50" charset="0"/>
              </a:rPr>
              <a:t>What do you think the most popular thing to make out of beaver fur was?</a:t>
            </a:r>
          </a:p>
          <a:p>
            <a:pPr algn="ctr"/>
            <a:endParaRPr lang="en-US" sz="2800" dirty="0">
              <a:latin typeface="NPSRawlinsonOT" panose="02000505070000020003" pitchFamily="50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NPSRawlinsonOT" panose="02000505070000020003" pitchFamily="50" charset="0"/>
              </a:rPr>
              <a:t>Coats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NPSRawlinsonOT" panose="02000505070000020003" pitchFamily="50" charset="0"/>
              </a:rPr>
              <a:t>Hats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NPSRawlinsonOT" panose="02000505070000020003" pitchFamily="50" charset="0"/>
              </a:rPr>
              <a:t>Pants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NPSRawlinsonOT" panose="02000505070000020003" pitchFamily="50" charset="0"/>
              </a:rPr>
              <a:t>Shoes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NPSRawlinsonOT" panose="02000505070000020003" pitchFamily="50" charset="0"/>
              </a:rPr>
              <a:t>Bags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>
              <a:latin typeface="NPSRawlinsonOT" panose="02000505070000020003" pitchFamily="50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315E633-7257-401C-998C-45E7FF82A4AB}"/>
              </a:ext>
            </a:extLst>
          </p:cNvPr>
          <p:cNvSpPr/>
          <p:nvPr/>
        </p:nvSpPr>
        <p:spPr>
          <a:xfrm>
            <a:off x="186432" y="3081541"/>
            <a:ext cx="1554480" cy="460647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PSRawlinsonOT" panose="02000505070000020003" pitchFamily="50" charset="0"/>
            </a:endParaRPr>
          </a:p>
        </p:txBody>
      </p:sp>
      <p:pic>
        <p:nvPicPr>
          <p:cNvPr id="4" name="Picture 3" descr="Photo courtesy of the Smithsonian ">
            <a:extLst>
              <a:ext uri="{FF2B5EF4-FFF2-40B4-BE49-F238E27FC236}">
                <a16:creationId xmlns:a16="http://schemas.microsoft.com/office/drawing/2014/main" id="{C7F1CAE6-5096-482F-8044-5A03F1E77F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840" y="1190810"/>
            <a:ext cx="5271203" cy="416731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7503DCF-BCD2-4DCF-919C-1E687E89F835}"/>
              </a:ext>
            </a:extLst>
          </p:cNvPr>
          <p:cNvSpPr/>
          <p:nvPr/>
        </p:nvSpPr>
        <p:spPr>
          <a:xfrm rot="18923674">
            <a:off x="6335908" y="4369407"/>
            <a:ext cx="340016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NPSRawlinsonOT" panose="02000505070000020003" pitchFamily="50" charset="0"/>
              </a:rPr>
              <a:t>Atlantic Ocean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B70D01-ABF0-4B62-862F-17561869ABD0}"/>
              </a:ext>
            </a:extLst>
          </p:cNvPr>
          <p:cNvSpPr/>
          <p:nvPr/>
        </p:nvSpPr>
        <p:spPr>
          <a:xfrm rot="2017744">
            <a:off x="2387660" y="762726"/>
            <a:ext cx="204779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NPSRawlinsonOT" panose="02000505070000020003" pitchFamily="50" charset="0"/>
              </a:rPr>
              <a:t>Canada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21EB90-675A-4836-9C86-3C91102C01CC}"/>
              </a:ext>
            </a:extLst>
          </p:cNvPr>
          <p:cNvSpPr/>
          <p:nvPr/>
        </p:nvSpPr>
        <p:spPr>
          <a:xfrm rot="19852303">
            <a:off x="4207575" y="2824491"/>
            <a:ext cx="242996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NPSRawlinsonOT" panose="02000505070000020003" pitchFamily="50" charset="0"/>
              </a:rPr>
              <a:t>New England</a:t>
            </a:r>
          </a:p>
        </p:txBody>
      </p:sp>
    </p:spTree>
    <p:extLst>
      <p:ext uri="{BB962C8B-B14F-4D97-AF65-F5344CB8AC3E}">
        <p14:creationId xmlns:p14="http://schemas.microsoft.com/office/powerpoint/2010/main" val="350150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26" grpId="0" animBg="1"/>
      <p:bldP spid="27" grpId="0" animBg="1"/>
      <p:bldP spid="3" grpId="0"/>
      <p:bldP spid="3" grpId="1"/>
      <p:bldP spid="10" grpId="0"/>
      <p:bldP spid="10" grpId="1"/>
      <p:bldP spid="12" grpId="0"/>
      <p:bldP spid="1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0D100-4233-4909-B5E3-617012A16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NPSRawlinsonOT" panose="02000505070000020003" pitchFamily="50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869074-B0C1-436E-90A2-DBB23AF638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37" y="1027906"/>
            <a:ext cx="6446207" cy="456388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910E39-3F2E-472B-AF0C-4F8FA8E7825E}"/>
              </a:ext>
            </a:extLst>
          </p:cNvPr>
          <p:cNvSpPr txBox="1"/>
          <p:nvPr/>
        </p:nvSpPr>
        <p:spPr>
          <a:xfrm>
            <a:off x="7100047" y="1886912"/>
            <a:ext cx="4574516" cy="32624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NPSRawlinsonOT" panose="02000505070000020003" pitchFamily="50" charset="0"/>
              </a:rPr>
              <a:t>What kind of animal is this?</a:t>
            </a:r>
          </a:p>
          <a:p>
            <a:endParaRPr lang="en-US" sz="2800" dirty="0">
              <a:latin typeface="NPSRawlinsonOT" panose="02000505070000020003" pitchFamily="50" charset="0"/>
            </a:endParaRPr>
          </a:p>
          <a:p>
            <a:pPr marL="342900" indent="-342900" algn="ctr">
              <a:buAutoNum type="arabicPeriod"/>
            </a:pPr>
            <a:r>
              <a:rPr lang="en-US" sz="4400" dirty="0">
                <a:latin typeface="NPSRawlinsonOT" panose="02000505070000020003" pitchFamily="50" charset="0"/>
              </a:rPr>
              <a:t> Sable</a:t>
            </a:r>
          </a:p>
          <a:p>
            <a:pPr marL="342900" indent="-342900" algn="ctr">
              <a:buAutoNum type="arabicPeriod"/>
            </a:pPr>
            <a:r>
              <a:rPr lang="en-US" sz="4400" dirty="0">
                <a:latin typeface="NPSRawlinsonOT" panose="02000505070000020003" pitchFamily="50" charset="0"/>
              </a:rPr>
              <a:t> Wolverine</a:t>
            </a:r>
          </a:p>
          <a:p>
            <a:pPr marL="342900" indent="-342900" algn="ctr">
              <a:buAutoNum type="arabicPeriod"/>
            </a:pPr>
            <a:r>
              <a:rPr lang="en-US" sz="4400" dirty="0">
                <a:latin typeface="NPSRawlinsonOT" panose="02000505070000020003" pitchFamily="50" charset="0"/>
              </a:rPr>
              <a:t> Marten</a:t>
            </a:r>
          </a:p>
          <a:p>
            <a:endParaRPr lang="en-US" dirty="0">
              <a:latin typeface="NPSRawlinsonOT" panose="02000505070000020003" pitchFamily="50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939D307-C819-4B24-A0B5-78333E5C7B7D}"/>
              </a:ext>
            </a:extLst>
          </p:cNvPr>
          <p:cNvSpPr/>
          <p:nvPr/>
        </p:nvSpPr>
        <p:spPr>
          <a:xfrm>
            <a:off x="8057756" y="3064848"/>
            <a:ext cx="2989368" cy="800332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PSRawlinsonOT" panose="02000505070000020003" pitchFamily="50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7AF407-4EF5-4F94-A6DD-00DE6EE66C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19" y="410502"/>
            <a:ext cx="10278140" cy="5535241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DC099DA4-46BC-458F-906C-207BE330EDCA}"/>
              </a:ext>
            </a:extLst>
          </p:cNvPr>
          <p:cNvSpPr/>
          <p:nvPr/>
        </p:nvSpPr>
        <p:spPr>
          <a:xfrm rot="2679900">
            <a:off x="2186714" y="1806593"/>
            <a:ext cx="1461300" cy="2754518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PSRawlinsonOT" panose="02000505070000020003" pitchFamily="50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A4F69BA-F42A-4C2C-88F3-4B6105F832A1}"/>
              </a:ext>
            </a:extLst>
          </p:cNvPr>
          <p:cNvSpPr/>
          <p:nvPr/>
        </p:nvSpPr>
        <p:spPr>
          <a:xfrm rot="4415444">
            <a:off x="5777903" y="275760"/>
            <a:ext cx="3375177" cy="6762570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PSRawlinsonOT" panose="02000505070000020003" pitchFamily="50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E07752B-FD31-458D-8AC8-FCF3058D4386}"/>
              </a:ext>
            </a:extLst>
          </p:cNvPr>
          <p:cNvCxnSpPr/>
          <p:nvPr/>
        </p:nvCxnSpPr>
        <p:spPr>
          <a:xfrm flipH="1">
            <a:off x="3291840" y="2760449"/>
            <a:ext cx="1463040" cy="176852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A8CEFFA-EAED-4730-8A69-CA18F1559E84}"/>
              </a:ext>
            </a:extLst>
          </p:cNvPr>
          <p:cNvCxnSpPr>
            <a:cxnSpLocks/>
          </p:cNvCxnSpPr>
          <p:nvPr/>
        </p:nvCxnSpPr>
        <p:spPr>
          <a:xfrm flipV="1">
            <a:off x="4625788" y="3183852"/>
            <a:ext cx="2929202" cy="608907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31D4463-90A0-429A-B99A-641F511C520F}"/>
              </a:ext>
            </a:extLst>
          </p:cNvPr>
          <p:cNvCxnSpPr>
            <a:cxnSpLocks/>
          </p:cNvCxnSpPr>
          <p:nvPr/>
        </p:nvCxnSpPr>
        <p:spPr>
          <a:xfrm flipV="1">
            <a:off x="4414580" y="3927156"/>
            <a:ext cx="3002417" cy="583471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45816EAC-754A-49B2-833C-688D35759FAA}"/>
              </a:ext>
            </a:extLst>
          </p:cNvPr>
          <p:cNvSpPr/>
          <p:nvPr/>
        </p:nvSpPr>
        <p:spPr>
          <a:xfrm rot="994913">
            <a:off x="9002290" y="2628545"/>
            <a:ext cx="1873878" cy="2279545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PSRawlinsonOT" panose="02000505070000020003" pitchFamily="50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BA4953F-3CF4-4D8C-BDFB-21C95E135D6D}"/>
              </a:ext>
            </a:extLst>
          </p:cNvPr>
          <p:cNvSpPr/>
          <p:nvPr/>
        </p:nvSpPr>
        <p:spPr>
          <a:xfrm rot="20278887">
            <a:off x="5526926" y="2824976"/>
            <a:ext cx="389645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NPSRawlinsonOT" panose="02000505070000020003" pitchFamily="50" charset="0"/>
              </a:rPr>
              <a:t>Siberia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1FCA98-5FF4-4FEA-962B-8FD688D8236A}"/>
              </a:ext>
            </a:extLst>
          </p:cNvPr>
          <p:cNvSpPr/>
          <p:nvPr/>
        </p:nvSpPr>
        <p:spPr>
          <a:xfrm>
            <a:off x="9081415" y="3104391"/>
            <a:ext cx="176294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NPSRawlinsonOT" panose="02000505070000020003" pitchFamily="50" charset="0"/>
              </a:rPr>
              <a:t>Pacific Ocean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86D6CC-62F7-41B3-BEF1-EAFB4CA4B9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8763" y="369248"/>
            <a:ext cx="8734473" cy="612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14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21" grpId="0" animBg="1"/>
      <p:bldP spid="21" grpId="2" animBg="1"/>
      <p:bldP spid="3" grpId="0"/>
      <p:bldP spid="3" grpId="1"/>
      <p:bldP spid="8" grpId="0"/>
      <p:bldP spid="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Text&#10;&#10;Description automatically generated">
            <a:extLst>
              <a:ext uri="{FF2B5EF4-FFF2-40B4-BE49-F238E27FC236}">
                <a16:creationId xmlns:a16="http://schemas.microsoft.com/office/drawing/2014/main" id="{F219DF77-2E43-4E57-94AD-368D414195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037" y="904483"/>
            <a:ext cx="10011744" cy="5556001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2B5D00-60EE-4C7F-972D-349AADB8D8DC}"/>
              </a:ext>
            </a:extLst>
          </p:cNvPr>
          <p:cNvSpPr txBox="1"/>
          <p:nvPr/>
        </p:nvSpPr>
        <p:spPr>
          <a:xfrm>
            <a:off x="2407534" y="567007"/>
            <a:ext cx="7002765" cy="50783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NPSRawlinsonOT" panose="02000505070000020003" pitchFamily="50" charset="0"/>
              </a:rPr>
              <a:t>Which of the following are considered “luxury goods” today?</a:t>
            </a:r>
          </a:p>
          <a:p>
            <a:pPr algn="ctr"/>
            <a:endParaRPr lang="en-US" sz="2800" dirty="0">
              <a:latin typeface="NPSRawlinsonOT" panose="02000505070000020003" pitchFamily="50" charset="0"/>
            </a:endParaRPr>
          </a:p>
          <a:p>
            <a:pPr marL="342900" indent="-342900">
              <a:buAutoNum type="arabicPeriod"/>
            </a:pPr>
            <a:r>
              <a:rPr lang="en-US" sz="2800" dirty="0">
                <a:latin typeface="NPSRawlinsonOT" panose="02000505070000020003" pitchFamily="50" charset="0"/>
              </a:rPr>
              <a:t>Groceries</a:t>
            </a:r>
          </a:p>
          <a:p>
            <a:pPr marL="342900" indent="-342900">
              <a:buAutoNum type="arabicPeriod"/>
            </a:pPr>
            <a:r>
              <a:rPr lang="en-US" sz="2800" dirty="0">
                <a:latin typeface="NPSRawlinsonOT" panose="02000505070000020003" pitchFamily="50" charset="0"/>
              </a:rPr>
              <a:t>Toothbrush</a:t>
            </a:r>
          </a:p>
          <a:p>
            <a:pPr marL="342900" indent="-342900">
              <a:buAutoNum type="arabicPeriod"/>
            </a:pPr>
            <a:r>
              <a:rPr lang="en-US" sz="2800" dirty="0">
                <a:latin typeface="NPSRawlinsonOT" panose="02000505070000020003" pitchFamily="50" charset="0"/>
              </a:rPr>
              <a:t>Car</a:t>
            </a:r>
          </a:p>
          <a:p>
            <a:pPr marL="342900" indent="-342900">
              <a:buAutoNum type="arabicPeriod"/>
            </a:pPr>
            <a:r>
              <a:rPr lang="en-US" sz="2800" dirty="0">
                <a:latin typeface="NPSRawlinsonOT" panose="02000505070000020003" pitchFamily="50" charset="0"/>
              </a:rPr>
              <a:t>Sunglasses</a:t>
            </a:r>
          </a:p>
          <a:p>
            <a:pPr marL="342900" indent="-342900">
              <a:buAutoNum type="arabicPeriod"/>
            </a:pPr>
            <a:r>
              <a:rPr lang="en-US" sz="2800" dirty="0">
                <a:latin typeface="NPSRawlinsonOT" panose="02000505070000020003" pitchFamily="50" charset="0"/>
              </a:rPr>
              <a:t>Hand Sanitizer</a:t>
            </a:r>
          </a:p>
          <a:p>
            <a:pPr marL="342900" indent="-342900">
              <a:buAutoNum type="arabicPeriod"/>
            </a:pPr>
            <a:r>
              <a:rPr lang="en-US" sz="2800" dirty="0">
                <a:latin typeface="NPSRawlinsonOT" panose="02000505070000020003" pitchFamily="50" charset="0"/>
              </a:rPr>
              <a:t>Laptop </a:t>
            </a:r>
          </a:p>
          <a:p>
            <a:pPr marL="342900" indent="-342900">
              <a:buAutoNum type="arabicPeriod"/>
            </a:pPr>
            <a:endParaRPr lang="en-US" dirty="0">
              <a:latin typeface="NPSRawlinsonOT" panose="02000505070000020003" pitchFamily="50" charset="0"/>
            </a:endParaRPr>
          </a:p>
          <a:p>
            <a:pPr marL="342900" indent="-342900">
              <a:buAutoNum type="arabicPeriod"/>
            </a:pPr>
            <a:endParaRPr lang="en-US" dirty="0">
              <a:latin typeface="NPSRawlinsonOT" panose="02000505070000020003" pitchFamily="50" charset="0"/>
            </a:endParaRPr>
          </a:p>
          <a:p>
            <a:endParaRPr lang="en-US" dirty="0">
              <a:highlight>
                <a:srgbClr val="000000"/>
              </a:highlight>
              <a:latin typeface="NPSRawlinsonOT" panose="02000505070000020003" pitchFamily="50" charset="0"/>
            </a:endParaRPr>
          </a:p>
          <a:p>
            <a:endParaRPr lang="en-US" dirty="0">
              <a:highlight>
                <a:srgbClr val="000000"/>
              </a:highlight>
              <a:latin typeface="NPSRawlinsonOT" panose="02000505070000020003" pitchFamily="50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95B598D-CA04-4AC1-A48F-85B7DCD48436}"/>
              </a:ext>
            </a:extLst>
          </p:cNvPr>
          <p:cNvSpPr/>
          <p:nvPr/>
        </p:nvSpPr>
        <p:spPr>
          <a:xfrm>
            <a:off x="2219061" y="2760868"/>
            <a:ext cx="1540917" cy="444637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PSRawlinsonOT" panose="02000505070000020003" pitchFamily="50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3611604-F934-4452-A470-8B5D06C5864D}"/>
              </a:ext>
            </a:extLst>
          </p:cNvPr>
          <p:cNvSpPr/>
          <p:nvPr/>
        </p:nvSpPr>
        <p:spPr>
          <a:xfrm>
            <a:off x="2219061" y="4001294"/>
            <a:ext cx="1956554" cy="598295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PSRawlinsonOT" panose="02000505070000020003" pitchFamily="50" charset="0"/>
            </a:endParaRPr>
          </a:p>
        </p:txBody>
      </p:sp>
      <p:pic>
        <p:nvPicPr>
          <p:cNvPr id="11" name="Picture 10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C36B0ACE-DE78-4D2C-86EC-980F72A46B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615" y="526944"/>
            <a:ext cx="3886200" cy="5867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8EBE83-5782-4A76-8BBE-E65FB33599B0}"/>
              </a:ext>
            </a:extLst>
          </p:cNvPr>
          <p:cNvSpPr txBox="1"/>
          <p:nvPr/>
        </p:nvSpPr>
        <p:spPr>
          <a:xfrm>
            <a:off x="651163" y="2029483"/>
            <a:ext cx="10889673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NPSRawlinsonOT" panose="02000505070000020003" pitchFamily="50" charset="0"/>
              </a:rPr>
              <a:t>What is a “Luxury Good”</a:t>
            </a:r>
          </a:p>
          <a:p>
            <a:pPr algn="ctr"/>
            <a:endParaRPr lang="en-US" sz="3600" dirty="0">
              <a:latin typeface="NPSRawlinsonOT" panose="02000505070000020003" pitchFamily="50" charset="0"/>
            </a:endParaRPr>
          </a:p>
          <a:p>
            <a:pPr algn="ctr"/>
            <a:r>
              <a:rPr lang="en-US" sz="3600" dirty="0">
                <a:latin typeface="NPSRawlinsonOT" panose="02000505070000020003" pitchFamily="50" charset="0"/>
              </a:rPr>
              <a:t>Something that isn’t necessary to live but is seen as very valuable or highly desirable within a certain society or culture</a:t>
            </a:r>
          </a:p>
        </p:txBody>
      </p:sp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8B696CED-C9D6-4156-A95C-106DC6C2EA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42" y="910907"/>
            <a:ext cx="9963945" cy="4589195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17E2790-D84E-4E0B-B764-11B29DDE35BF}"/>
              </a:ext>
            </a:extLst>
          </p:cNvPr>
          <p:cNvCxnSpPr>
            <a:cxnSpLocks/>
          </p:cNvCxnSpPr>
          <p:nvPr/>
        </p:nvCxnSpPr>
        <p:spPr>
          <a:xfrm flipH="1">
            <a:off x="6827715" y="2925114"/>
            <a:ext cx="3145224" cy="1688539"/>
          </a:xfrm>
          <a:prstGeom prst="straightConnector1">
            <a:avLst/>
          </a:prstGeom>
          <a:ln w="698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5BCA6A53-D91D-44A5-9CF4-6EA700CE6C59}"/>
              </a:ext>
            </a:extLst>
          </p:cNvPr>
          <p:cNvSpPr txBox="1"/>
          <p:nvPr/>
        </p:nvSpPr>
        <p:spPr>
          <a:xfrm rot="19857824">
            <a:off x="7885626" y="3397314"/>
            <a:ext cx="2620640" cy="379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NPSRawlinsonOT" panose="02000505070000020003" pitchFamily="50" charset="0"/>
              </a:rPr>
              <a:t>Sea Otter Fur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BF0C5EE-A00A-4F22-842E-4E8E4DEF9FBF}"/>
              </a:ext>
            </a:extLst>
          </p:cNvPr>
          <p:cNvSpPr txBox="1"/>
          <p:nvPr/>
        </p:nvSpPr>
        <p:spPr>
          <a:xfrm rot="1432564">
            <a:off x="1623157" y="3195161"/>
            <a:ext cx="4186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NPSRawlinsonOT" panose="02000505070000020003" pitchFamily="50" charset="0"/>
              </a:rPr>
              <a:t>Tea, Porcelain, and other trade goods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950E14-4E7C-43C5-B723-F5244CB73D00}"/>
              </a:ext>
            </a:extLst>
          </p:cNvPr>
          <p:cNvSpPr/>
          <p:nvPr/>
        </p:nvSpPr>
        <p:spPr>
          <a:xfrm rot="21330940">
            <a:off x="3628516" y="1687997"/>
            <a:ext cx="4018467" cy="1190325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NPSRawlinsonOT" panose="02000505070000020003" pitchFamily="50" charset="0"/>
              </a:rPr>
              <a:t>S  I  B  E  R  I  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5BE0C0-BF4C-41BA-8151-FB1FD8A74805}"/>
              </a:ext>
            </a:extLst>
          </p:cNvPr>
          <p:cNvSpPr/>
          <p:nvPr/>
        </p:nvSpPr>
        <p:spPr>
          <a:xfrm>
            <a:off x="5086819" y="4466729"/>
            <a:ext cx="201632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NPSRawlinsonOT" panose="02000505070000020003" pitchFamily="50" charset="0"/>
              </a:rPr>
              <a:t>CHINA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E3CB3E0-45B5-486C-93CA-E2EC00548D57}"/>
              </a:ext>
            </a:extLst>
          </p:cNvPr>
          <p:cNvCxnSpPr>
            <a:cxnSpLocks/>
          </p:cNvCxnSpPr>
          <p:nvPr/>
        </p:nvCxnSpPr>
        <p:spPr>
          <a:xfrm flipH="1" flipV="1">
            <a:off x="1563062" y="2559918"/>
            <a:ext cx="4241324" cy="1908620"/>
          </a:xfrm>
          <a:prstGeom prst="straightConnector1">
            <a:avLst/>
          </a:prstGeom>
          <a:ln w="698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034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3" grpId="0" animBg="1"/>
      <p:bldP spid="3" grpId="1" animBg="1"/>
      <p:bldP spid="42" grpId="0"/>
      <p:bldP spid="42" grpId="1"/>
      <p:bldP spid="43" grpId="0"/>
      <p:bldP spid="43" grpId="1"/>
      <p:bldP spid="2" grpId="0"/>
      <p:bldP spid="2" grpId="1"/>
      <p:bldP spid="8" grpId="0"/>
      <p:bldP spid="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text, outdoor, nature, shore&#10;&#10;Description automatically generated">
            <a:extLst>
              <a:ext uri="{FF2B5EF4-FFF2-40B4-BE49-F238E27FC236}">
                <a16:creationId xmlns:a16="http://schemas.microsoft.com/office/drawing/2014/main" id="{30ABD53C-6530-4382-A26A-F638A19BAA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09" y="364448"/>
            <a:ext cx="4986036" cy="3834262"/>
          </a:xfrm>
          <a:prstGeom prst="rect">
            <a:avLst/>
          </a:prstGeom>
        </p:spPr>
      </p:pic>
      <p:pic>
        <p:nvPicPr>
          <p:cNvPr id="19" name="Picture 18" descr="A picture containing outdoor, transport, watercraft, old&#10;&#10;Description automatically generated">
            <a:extLst>
              <a:ext uri="{FF2B5EF4-FFF2-40B4-BE49-F238E27FC236}">
                <a16:creationId xmlns:a16="http://schemas.microsoft.com/office/drawing/2014/main" id="{BBE1505F-8436-4A0F-9721-47630BD4BD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661" y="560318"/>
            <a:ext cx="5417116" cy="3442521"/>
          </a:xfrm>
          <a:prstGeom prst="rect">
            <a:avLst/>
          </a:prstGeom>
        </p:spPr>
      </p:pic>
      <p:pic>
        <p:nvPicPr>
          <p:cNvPr id="25" name="Picture 24" descr="A picture containing several&#10;&#10;Description automatically generated">
            <a:extLst>
              <a:ext uri="{FF2B5EF4-FFF2-40B4-BE49-F238E27FC236}">
                <a16:creationId xmlns:a16="http://schemas.microsoft.com/office/drawing/2014/main" id="{D04211FE-E337-43BA-8C01-E1BF016FD0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903" y="3197563"/>
            <a:ext cx="4359628" cy="3349534"/>
          </a:xfrm>
          <a:prstGeom prst="rect">
            <a:avLst/>
          </a:prstGeom>
        </p:spPr>
      </p:pic>
      <p:pic>
        <p:nvPicPr>
          <p:cNvPr id="11" name="Picture 10" descr="A picture containing text, outdoor, person, snow&#10;&#10;Description automatically generated">
            <a:extLst>
              <a:ext uri="{FF2B5EF4-FFF2-40B4-BE49-F238E27FC236}">
                <a16:creationId xmlns:a16="http://schemas.microsoft.com/office/drawing/2014/main" id="{8985359A-289E-4D21-87F9-38B6A80944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002" y="364448"/>
            <a:ext cx="8108166" cy="6128427"/>
          </a:xfrm>
          <a:prstGeom prst="rect">
            <a:avLst/>
          </a:prstGeom>
        </p:spPr>
      </p:pic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2AF68FF1-2E95-4BD8-B1E7-3B4E755CE0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32" y="704371"/>
            <a:ext cx="8678976" cy="5449258"/>
          </a:xfr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4B9885B6-F935-404E-AFAC-0D1D032633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173" y="662113"/>
            <a:ext cx="3872101" cy="58969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085E76-49E4-4591-B948-E6CC23436FEA}"/>
              </a:ext>
            </a:extLst>
          </p:cNvPr>
          <p:cNvSpPr txBox="1"/>
          <p:nvPr/>
        </p:nvSpPr>
        <p:spPr>
          <a:xfrm>
            <a:off x="1994359" y="1535835"/>
            <a:ext cx="8203281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NPSRawlinsonOT" panose="02000505070000020003" pitchFamily="50" charset="0"/>
              </a:rPr>
              <a:t>Coercion:</a:t>
            </a:r>
          </a:p>
          <a:p>
            <a:pPr algn="ctr"/>
            <a:r>
              <a:rPr lang="en-US" sz="4800" dirty="0">
                <a:latin typeface="NPSRawlinsonOT" panose="02000505070000020003" pitchFamily="50" charset="0"/>
              </a:rPr>
              <a:t>When people force others to do something they don’t want to, using threats or by hurting them.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C7CA4C-4DC4-400E-A3B5-8003A0E86578}"/>
              </a:ext>
            </a:extLst>
          </p:cNvPr>
          <p:cNvSpPr txBox="1"/>
          <p:nvPr/>
        </p:nvSpPr>
        <p:spPr>
          <a:xfrm>
            <a:off x="2982096" y="338948"/>
            <a:ext cx="622780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NPSRawlinsonOT" panose="02000505070000020003" pitchFamily="50" charset="0"/>
              </a:rPr>
              <a:t>Aleut or Unangan</a:t>
            </a:r>
          </a:p>
        </p:txBody>
      </p:sp>
    </p:spTree>
    <p:extLst>
      <p:ext uri="{BB962C8B-B14F-4D97-AF65-F5344CB8AC3E}">
        <p14:creationId xmlns:p14="http://schemas.microsoft.com/office/powerpoint/2010/main" val="295943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50EE8FD-3339-447F-8CA1-569A622FB270}"/>
              </a:ext>
            </a:extLst>
          </p:cNvPr>
          <p:cNvSpPr txBox="1"/>
          <p:nvPr/>
        </p:nvSpPr>
        <p:spPr>
          <a:xfrm>
            <a:off x="1845276" y="1351508"/>
            <a:ext cx="850144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>
                <a:latin typeface="NPSRawlinsonOT" panose="02000505070000020003" pitchFamily="50" charset="0"/>
              </a:rPr>
              <a:t>Habitat:</a:t>
            </a:r>
            <a:br>
              <a:rPr lang="en-US" sz="6600">
                <a:latin typeface="NPSRawlinsonOT" panose="02000505070000020003" pitchFamily="50" charset="0"/>
              </a:rPr>
            </a:br>
            <a:r>
              <a:rPr lang="en-US" sz="6600">
                <a:latin typeface="NPSRawlinsonOT" panose="02000505070000020003" pitchFamily="50" charset="0"/>
              </a:rPr>
              <a:t>A place where a plant or animal normally lives and grows</a:t>
            </a:r>
            <a:endParaRPr lang="en-US" sz="6600" dirty="0">
              <a:latin typeface="NPSRawlinsonOT" panose="02000505070000020003" pitchFamily="50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2AB998-C5DB-4032-AC91-E3841564A7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842" y="240956"/>
            <a:ext cx="8501449" cy="6376087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70D86369-0884-40C6-96E4-E63D5EB1D6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078" y="704333"/>
            <a:ext cx="2958755" cy="31589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B936A8-27EE-45A0-AE7C-909643B817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1270" y="271630"/>
            <a:ext cx="4864418" cy="32213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2234D7-39C0-4344-A109-9C12C15F3E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1041" y="3590036"/>
            <a:ext cx="5237050" cy="28885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BBBD037-1349-4D2C-B691-7468801C69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446" y="379403"/>
            <a:ext cx="4339606" cy="312371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14FB237-07FA-4F37-9FE0-306CA6F943F8}"/>
              </a:ext>
            </a:extLst>
          </p:cNvPr>
          <p:cNvSpPr txBox="1"/>
          <p:nvPr/>
        </p:nvSpPr>
        <p:spPr>
          <a:xfrm>
            <a:off x="2152945" y="1451073"/>
            <a:ext cx="7220466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NPSRawlinsonOT" panose="02000505070000020003" pitchFamily="50" charset="0"/>
              </a:rPr>
              <a:t>Subsistence:</a:t>
            </a:r>
          </a:p>
          <a:p>
            <a:pPr algn="ctr"/>
            <a:r>
              <a:rPr lang="en-US" sz="5400" dirty="0">
                <a:latin typeface="NPSRawlinsonOT" panose="02000505070000020003" pitchFamily="50" charset="0"/>
              </a:rPr>
              <a:t>Taking only what you need from the natural world, and no more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CA344DD-455B-4E40-BF02-7010A71959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11" y="709915"/>
            <a:ext cx="6178305" cy="485804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AFF0C2D-98D6-4043-AD47-CF60B0F02C9E}"/>
              </a:ext>
            </a:extLst>
          </p:cNvPr>
          <p:cNvSpPr txBox="1"/>
          <p:nvPr/>
        </p:nvSpPr>
        <p:spPr>
          <a:xfrm>
            <a:off x="6872460" y="1276576"/>
            <a:ext cx="4339606" cy="44012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NPSRawlinsonOT" panose="02000505070000020003" pitchFamily="50" charset="0"/>
              </a:rPr>
              <a:t>Keystone Species:</a:t>
            </a:r>
          </a:p>
          <a:p>
            <a:pPr algn="ctr"/>
            <a:r>
              <a:rPr lang="en-US" b="1" dirty="0"/>
              <a:t> </a:t>
            </a:r>
            <a:r>
              <a:rPr lang="en-US" sz="4000" dirty="0">
                <a:latin typeface="NPSRawlinsonOT" panose="02000505070000020003" pitchFamily="50" charset="0"/>
              </a:rPr>
              <a:t>A species which has a big effect on the place it lives, more than others that it shares that place with 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6F8AF3E-7E8F-449E-A2BA-50638AFADC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496" y="379113"/>
            <a:ext cx="3871682" cy="281148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01F93B6-72EF-4B9B-8146-332EEDCE98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056" y="1897849"/>
            <a:ext cx="4073799" cy="3143708"/>
          </a:xfrm>
          <a:prstGeom prst="rect">
            <a:avLst/>
          </a:prstGeom>
        </p:spPr>
      </p:pic>
      <p:pic>
        <p:nvPicPr>
          <p:cNvPr id="25" name="Picture 24" descr="A picture containing ground, outdoor, rock, fungus&#10;&#10;Description automatically generated">
            <a:extLst>
              <a:ext uri="{FF2B5EF4-FFF2-40B4-BE49-F238E27FC236}">
                <a16:creationId xmlns:a16="http://schemas.microsoft.com/office/drawing/2014/main" id="{DBB50076-BB89-47B9-9091-CEA7D3BC75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882" y="3474307"/>
            <a:ext cx="3843296" cy="2882472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50BC1E1-E29D-41D3-B86F-58CE3F87FF53}"/>
              </a:ext>
            </a:extLst>
          </p:cNvPr>
          <p:cNvCxnSpPr>
            <a:cxnSpLocks/>
          </p:cNvCxnSpPr>
          <p:nvPr/>
        </p:nvCxnSpPr>
        <p:spPr>
          <a:xfrm>
            <a:off x="5415535" y="2185608"/>
            <a:ext cx="1805722" cy="973625"/>
          </a:xfrm>
          <a:prstGeom prst="straightConnector1">
            <a:avLst/>
          </a:prstGeom>
          <a:ln w="698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1B2C98D-8895-494D-ACC0-DA8BF8F8DFE5}"/>
              </a:ext>
            </a:extLst>
          </p:cNvPr>
          <p:cNvCxnSpPr>
            <a:cxnSpLocks/>
          </p:cNvCxnSpPr>
          <p:nvPr/>
        </p:nvCxnSpPr>
        <p:spPr>
          <a:xfrm flipH="1">
            <a:off x="5439696" y="3631113"/>
            <a:ext cx="1848846" cy="1312040"/>
          </a:xfrm>
          <a:prstGeom prst="straightConnector1">
            <a:avLst/>
          </a:prstGeom>
          <a:ln w="698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Multiplication Sign 34">
            <a:extLst>
              <a:ext uri="{FF2B5EF4-FFF2-40B4-BE49-F238E27FC236}">
                <a16:creationId xmlns:a16="http://schemas.microsoft.com/office/drawing/2014/main" id="{79636D02-DDA8-4126-8C3B-5FA61A9D6A79}"/>
              </a:ext>
            </a:extLst>
          </p:cNvPr>
          <p:cNvSpPr/>
          <p:nvPr/>
        </p:nvSpPr>
        <p:spPr>
          <a:xfrm>
            <a:off x="6712466" y="1793595"/>
            <a:ext cx="4402350" cy="3495803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PSRawlinsonOT" panose="02000505070000020003" pitchFamily="50" charset="0"/>
            </a:endParaRPr>
          </a:p>
        </p:txBody>
      </p:sp>
      <p:sp>
        <p:nvSpPr>
          <p:cNvPr id="36" name="Multiplication Sign 35">
            <a:extLst>
              <a:ext uri="{FF2B5EF4-FFF2-40B4-BE49-F238E27FC236}">
                <a16:creationId xmlns:a16="http://schemas.microsoft.com/office/drawing/2014/main" id="{A42BC076-0DBD-4A04-8088-35BD7BDD5E56}"/>
              </a:ext>
            </a:extLst>
          </p:cNvPr>
          <p:cNvSpPr/>
          <p:nvPr/>
        </p:nvSpPr>
        <p:spPr>
          <a:xfrm>
            <a:off x="1600898" y="15240"/>
            <a:ext cx="4402350" cy="3495803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PSRawlinsonOT" panose="0200050507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27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 animBg="1"/>
      <p:bldP spid="16" grpId="1" animBg="1"/>
      <p:bldP spid="19" grpId="0" animBg="1"/>
      <p:bldP spid="19" grpId="1" animBg="1"/>
      <p:bldP spid="35" grpId="0" animBg="1"/>
      <p:bldP spid="35" grpId="1" animBg="1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B08E8DDE-EE15-470E-8703-C219707B7A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944" y="411582"/>
            <a:ext cx="7648112" cy="6034839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F8A0F6A-CE23-47D0-92EF-06E801550A3B}"/>
              </a:ext>
            </a:extLst>
          </p:cNvPr>
          <p:cNvCxnSpPr>
            <a:cxnSpLocks/>
          </p:cNvCxnSpPr>
          <p:nvPr/>
        </p:nvCxnSpPr>
        <p:spPr>
          <a:xfrm flipV="1">
            <a:off x="2439378" y="2576945"/>
            <a:ext cx="529453" cy="3524771"/>
          </a:xfrm>
          <a:prstGeom prst="straightConnector1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9C694B4-9168-42E6-AD19-F4BC6C71E491}"/>
              </a:ext>
            </a:extLst>
          </p:cNvPr>
          <p:cNvCxnSpPr>
            <a:cxnSpLocks/>
          </p:cNvCxnSpPr>
          <p:nvPr/>
        </p:nvCxnSpPr>
        <p:spPr>
          <a:xfrm flipV="1">
            <a:off x="2516389" y="2719449"/>
            <a:ext cx="2871578" cy="3515096"/>
          </a:xfrm>
          <a:prstGeom prst="straightConnector1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4B67578-E667-4BF0-BBC5-1CF1886B9E32}"/>
              </a:ext>
            </a:extLst>
          </p:cNvPr>
          <p:cNvCxnSpPr>
            <a:cxnSpLocks/>
          </p:cNvCxnSpPr>
          <p:nvPr/>
        </p:nvCxnSpPr>
        <p:spPr>
          <a:xfrm flipV="1">
            <a:off x="2813854" y="5953903"/>
            <a:ext cx="2574113" cy="440646"/>
          </a:xfrm>
          <a:prstGeom prst="straightConnector1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 descr="Question mark">
            <a:extLst>
              <a:ext uri="{FF2B5EF4-FFF2-40B4-BE49-F238E27FC236}">
                <a16:creationId xmlns:a16="http://schemas.microsoft.com/office/drawing/2014/main" id="{7A7DA7C1-6F7A-4D2C-9040-AFA22539C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602348">
            <a:off x="3635321" y="970229"/>
            <a:ext cx="4572836" cy="4572836"/>
          </a:xfrm>
          <a:prstGeom prst="rect">
            <a:avLst/>
          </a:prstGeom>
        </p:spPr>
      </p:pic>
      <p:pic>
        <p:nvPicPr>
          <p:cNvPr id="3" name="Picture 2" descr="A picture containing text, water, outdoor, river&#10;&#10;Description automatically generated">
            <a:extLst>
              <a:ext uri="{FF2B5EF4-FFF2-40B4-BE49-F238E27FC236}">
                <a16:creationId xmlns:a16="http://schemas.microsoft.com/office/drawing/2014/main" id="{F43BB17C-3035-4944-BC63-42D42FC4E5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803" y="332514"/>
            <a:ext cx="8151872" cy="6113904"/>
          </a:xfrm>
          <a:prstGeom prst="rect">
            <a:avLst/>
          </a:prstGeom>
        </p:spPr>
      </p:pic>
      <p:pic>
        <p:nvPicPr>
          <p:cNvPr id="6" name="Picture 5" descr="A picture containing text, old, painting&#10;&#10;Description automatically generated">
            <a:extLst>
              <a:ext uri="{FF2B5EF4-FFF2-40B4-BE49-F238E27FC236}">
                <a16:creationId xmlns:a16="http://schemas.microsoft.com/office/drawing/2014/main" id="{D7AF94ED-5D51-4D3D-854F-860D716EEC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64" y="689862"/>
            <a:ext cx="3115222" cy="40196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4FF4B9-F1F2-4AB2-984D-6E4AC9E01E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866" y="709666"/>
            <a:ext cx="3090220" cy="4635330"/>
          </a:xfrm>
          <a:prstGeom prst="rect">
            <a:avLst/>
          </a:prstGeom>
        </p:spPr>
      </p:pic>
      <p:pic>
        <p:nvPicPr>
          <p:cNvPr id="12" name="Picture 11" descr="A picture containing text, old, painted, painting&#10;&#10;Description automatically generated">
            <a:extLst>
              <a:ext uri="{FF2B5EF4-FFF2-40B4-BE49-F238E27FC236}">
                <a16:creationId xmlns:a16="http://schemas.microsoft.com/office/drawing/2014/main" id="{EACCAFAD-C802-4B3B-9AD1-37A985496B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608" y="709666"/>
            <a:ext cx="4031192" cy="31073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53873AB-C5C7-4407-BD09-2C3F3C82F4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376" y="3205097"/>
            <a:ext cx="2701496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6E4534D-33C4-48DE-8512-8F87E8A83D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510" y="3138238"/>
            <a:ext cx="2715790" cy="3501193"/>
          </a:xfrm>
          <a:prstGeom prst="rect">
            <a:avLst/>
          </a:prstGeom>
        </p:spPr>
      </p:pic>
      <p:pic>
        <p:nvPicPr>
          <p:cNvPr id="20" name="Picture 19" descr="Text&#10;&#10;Description automatically generated">
            <a:extLst>
              <a:ext uri="{FF2B5EF4-FFF2-40B4-BE49-F238E27FC236}">
                <a16:creationId xmlns:a16="http://schemas.microsoft.com/office/drawing/2014/main" id="{900FE531-F9E1-49CB-8626-C6CFDA5C63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729" y="3468464"/>
            <a:ext cx="4189808" cy="316563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16C5210-DE27-434E-8CD7-1B1C991A850E}"/>
              </a:ext>
            </a:extLst>
          </p:cNvPr>
          <p:cNvSpPr txBox="1"/>
          <p:nvPr/>
        </p:nvSpPr>
        <p:spPr>
          <a:xfrm>
            <a:off x="3193938" y="397028"/>
            <a:ext cx="580412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NPSRawlinsonOT" panose="02000505070000020003" pitchFamily="50" charset="0"/>
              </a:rPr>
              <a:t>Sugpiaq or Alutiit</a:t>
            </a:r>
          </a:p>
        </p:txBody>
      </p:sp>
      <p:pic>
        <p:nvPicPr>
          <p:cNvPr id="23" name="Picture 22" descr="Map&#10;&#10;Description automatically generated">
            <a:extLst>
              <a:ext uri="{FF2B5EF4-FFF2-40B4-BE49-F238E27FC236}">
                <a16:creationId xmlns:a16="http://schemas.microsoft.com/office/drawing/2014/main" id="{F502E6B7-264E-4C01-B4D0-CD8AF63442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891" y="280606"/>
            <a:ext cx="8044601" cy="6347692"/>
          </a:xfrm>
          <a:prstGeom prst="rect">
            <a:avLst/>
          </a:prstGeom>
        </p:spPr>
      </p:pic>
      <p:sp>
        <p:nvSpPr>
          <p:cNvPr id="24" name="Star: 5 Points 23">
            <a:extLst>
              <a:ext uri="{FF2B5EF4-FFF2-40B4-BE49-F238E27FC236}">
                <a16:creationId xmlns:a16="http://schemas.microsoft.com/office/drawing/2014/main" id="{F46497D4-7066-4C00-9F04-723E7C12AE36}"/>
              </a:ext>
            </a:extLst>
          </p:cNvPr>
          <p:cNvSpPr/>
          <p:nvPr/>
        </p:nvSpPr>
        <p:spPr>
          <a:xfrm>
            <a:off x="4845416" y="5503031"/>
            <a:ext cx="400331" cy="344382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PSRawlinsonOT" panose="02000505070000020003" pitchFamily="50" charset="0"/>
            </a:endParaRPr>
          </a:p>
        </p:txBody>
      </p:sp>
      <p:sp>
        <p:nvSpPr>
          <p:cNvPr id="25" name="Star: 5 Points 24">
            <a:extLst>
              <a:ext uri="{FF2B5EF4-FFF2-40B4-BE49-F238E27FC236}">
                <a16:creationId xmlns:a16="http://schemas.microsoft.com/office/drawing/2014/main" id="{35FF2208-D7B7-412E-A72F-276C7FFE5635}"/>
              </a:ext>
            </a:extLst>
          </p:cNvPr>
          <p:cNvSpPr/>
          <p:nvPr/>
        </p:nvSpPr>
        <p:spPr>
          <a:xfrm>
            <a:off x="7443496" y="4537312"/>
            <a:ext cx="400331" cy="344382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PSRawlinsonOT" panose="02000505070000020003" pitchFamily="50" charset="0"/>
            </a:endParaRPr>
          </a:p>
        </p:txBody>
      </p:sp>
      <p:sp>
        <p:nvSpPr>
          <p:cNvPr id="27" name="Star: 5 Points 26">
            <a:extLst>
              <a:ext uri="{FF2B5EF4-FFF2-40B4-BE49-F238E27FC236}">
                <a16:creationId xmlns:a16="http://schemas.microsoft.com/office/drawing/2014/main" id="{6B78D178-90C9-4A5C-A4A5-22970E9D160C}"/>
              </a:ext>
            </a:extLst>
          </p:cNvPr>
          <p:cNvSpPr/>
          <p:nvPr/>
        </p:nvSpPr>
        <p:spPr>
          <a:xfrm>
            <a:off x="8452890" y="5356869"/>
            <a:ext cx="400331" cy="344382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PSRawlinsonOT" panose="02000505070000020003" pitchFamily="50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470DF52-BCD2-46E8-8B1A-9C2CAF4B78F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407" y="280606"/>
            <a:ext cx="4942149" cy="6438716"/>
          </a:xfrm>
          <a:prstGeom prst="rect">
            <a:avLst/>
          </a:prstGeom>
        </p:spPr>
      </p:pic>
      <p:pic>
        <p:nvPicPr>
          <p:cNvPr id="33" name="Picture 32" descr="A picture containing mammal&#10;&#10;Description automatically generated">
            <a:extLst>
              <a:ext uri="{FF2B5EF4-FFF2-40B4-BE49-F238E27FC236}">
                <a16:creationId xmlns:a16="http://schemas.microsoft.com/office/drawing/2014/main" id="{00442615-4559-44D0-B2D5-C7D2C361B17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949" y="1486582"/>
            <a:ext cx="9252675" cy="402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745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5682</TotalTime>
  <Words>259</Words>
  <Application>Microsoft Office PowerPoint</Application>
  <PresentationFormat>Widescreen</PresentationFormat>
  <Paragraphs>69</Paragraphs>
  <Slides>10</Slides>
  <Notes>10</Notes>
  <HiddenSlides>2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NPSRawlinsonOT</vt:lpstr>
      <vt:lpstr>Office Theme</vt:lpstr>
      <vt:lpstr>      Soft Gold The history of Russians in Alaska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Russians in Alaska Why did they come here? And what did they want?</dc:title>
  <dc:creator>Mccourt, Austin C</dc:creator>
  <cp:lastModifiedBy>Dockham, Cinnamon J</cp:lastModifiedBy>
  <cp:revision>150</cp:revision>
  <dcterms:created xsi:type="dcterms:W3CDTF">2021-02-05T21:16:16Z</dcterms:created>
  <dcterms:modified xsi:type="dcterms:W3CDTF">2022-01-16T22:06:23Z</dcterms:modified>
</cp:coreProperties>
</file>